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824" autoAdjust="0"/>
    <p:restoredTop sz="94660"/>
  </p:normalViewPr>
  <p:slideViewPr>
    <p:cSldViewPr>
      <p:cViewPr varScale="1">
        <p:scale>
          <a:sx n="79" d="100"/>
          <a:sy n="79" d="100"/>
        </p:scale>
        <p:origin x="-109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03/12/1440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03/12/1440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03/12/1440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03/12/1440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03/12/1440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03/12/1440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286000" y="-26394549"/>
            <a:ext cx="4572000" cy="10895290"/>
          </a:xfrm>
          <a:prstGeom prst="rect">
            <a:avLst/>
          </a:prstGeom>
        </p:spPr>
        <p:txBody>
          <a:bodyPr>
            <a:spAutoFit/>
          </a:bodyPr>
          <a:lstStyle/>
          <a:p>
            <a:r>
              <a:rPr lang="ar-IQ" dirty="0"/>
              <a:t>*  أنواع التحمل الخاص :</a:t>
            </a:r>
          </a:p>
          <a:p>
            <a:r>
              <a:rPr lang="ar-IQ" dirty="0"/>
              <a:t>أ- التحمل لفترة طويلة : وهي مطاولة تخص الأنشطة التي يستمر فيها الأداء لأكثر من (30 دقيقة) ويعتمد فيها على إنتاج الطاقة الهوائية ويصل معدل النبض فيها الى 180 ن / د  وحجم الدم المدفوع يصل الى</a:t>
            </a:r>
          </a:p>
          <a:p>
            <a:r>
              <a:rPr lang="ar-IQ" dirty="0"/>
              <a:t>(30 – 40) لتر / د  وحجم الأوكسجين في الرئتين (120 – 140) ل / د  ويشمل هذا النوع من المطاولة سباق المسافات الطويلة والمارثون .</a:t>
            </a:r>
          </a:p>
          <a:p>
            <a:r>
              <a:rPr lang="ar-IQ" dirty="0"/>
              <a:t>ب-التحمل لفترة متوسطة : ويتراوح زمن الأداء في هذا النوع من المطاولة من (2 – 8) دقيقة وتعتمد هذه المطاولة على نظام أنتاج الطاقة اللاهوائي في حالة زيادة شدة الأداء ويشمل هذا النوع من المطاولة سباق المسافات الطويلة .</a:t>
            </a:r>
          </a:p>
          <a:p>
            <a:r>
              <a:rPr lang="ar-IQ" dirty="0"/>
              <a:t>ج-التحمل لفترة قصيرة : ويشمل هذا النوع من المطاولة الأنشطة التي يتراوح زمن أدائها من (45 </a:t>
            </a:r>
            <a:r>
              <a:rPr lang="ar-IQ" dirty="0" err="1"/>
              <a:t>ثا</a:t>
            </a:r>
            <a:r>
              <a:rPr lang="ar-IQ" dirty="0"/>
              <a:t> – 2 دقيقة) وهنا تزداد معدلات الدين </a:t>
            </a:r>
            <a:r>
              <a:rPr lang="ar-IQ" dirty="0" err="1"/>
              <a:t>الاوكسجيني</a:t>
            </a:r>
            <a:r>
              <a:rPr lang="ar-IQ" dirty="0"/>
              <a:t> ويعتمد هذا النوع من المطاولة على نظام أنتاج الطاقة اللاهوائي بنسبة 80% ويشمل سباقات (400م ، 800م)</a:t>
            </a:r>
          </a:p>
          <a:p>
            <a:r>
              <a:rPr lang="ar-IQ" dirty="0"/>
              <a:t>د-التحمل الهوائي : القدرة على الاستمرار في الأداء بفاعلية دون هبوط مستوى الأداء في الرياضة التخصصية باستخدام الأوكسجين</a:t>
            </a:r>
          </a:p>
          <a:p>
            <a:r>
              <a:rPr lang="ar-IQ" dirty="0"/>
              <a:t>ه- التحمل اللاهوائي: القدرة على الاستمرار في الأداء بفاعلية دون هبوط مستوى الأداء في الرياضة التخصصية بدون استخدام الأوكسجين</a:t>
            </a:r>
          </a:p>
          <a:p>
            <a:r>
              <a:rPr lang="ar-IQ" dirty="0"/>
              <a:t>و- تحمل الاداء : (تحمل الأداء) : وتعني القدرة على الاستمرار في تكرارات المهارات الحركية بكفاءة وفاعلية لفترات طويلة دون هبوط مستوى الأداء .</a:t>
            </a:r>
          </a:p>
          <a:p>
            <a:r>
              <a:rPr lang="ar-IQ" dirty="0"/>
              <a:t>ز- تحمل السرعة : قدرة الرياضي على الاستمرار في أداء الحركات المتماثلة وغير المتماثلة وتكرارها بكفاءة لفترات طويلة وسرعات عالية دون هبوط مستوى كفاءة الأداء</a:t>
            </a:r>
          </a:p>
          <a:p>
            <a:r>
              <a:rPr lang="ar-IQ" dirty="0"/>
              <a:t>جدول يوضح ازمنة انواع التحمل حسب راي علماء التدريب الرياضي</a:t>
            </a:r>
          </a:p>
          <a:p>
            <a:r>
              <a:rPr lang="ar-IQ" dirty="0"/>
              <a:t>العلماء	التحمل القصير	التحمل المتوسط	التحمل الطويل	</a:t>
            </a:r>
          </a:p>
          <a:p>
            <a:r>
              <a:rPr lang="ar-IQ" dirty="0"/>
              <a:t>هاره	45ثانية- 2دقيقة	2 دقيقة- 8 دقيقة	8 دقيقة فما فوق	</a:t>
            </a:r>
          </a:p>
          <a:p>
            <a:r>
              <a:rPr lang="ar-IQ" dirty="0"/>
              <a:t>كويل	20ثانية- 1دقيقة	1دقيقة – 8دقيقة	8 دقيقة فما فوق	</a:t>
            </a:r>
          </a:p>
          <a:p>
            <a:r>
              <a:rPr lang="ar-IQ" dirty="0" err="1"/>
              <a:t>هولمن</a:t>
            </a:r>
            <a:r>
              <a:rPr lang="ar-IQ" dirty="0"/>
              <a:t>	3دقيقة – 10دقيقة	10 دقيقة- 30 دقيقة	30دقيقة فما فوق	</a:t>
            </a:r>
          </a:p>
        </p:txBody>
      </p:sp>
      <p:sp>
        <p:nvSpPr>
          <p:cNvPr id="7" name="مستطيل 6"/>
          <p:cNvSpPr/>
          <p:nvPr/>
        </p:nvSpPr>
        <p:spPr>
          <a:xfrm>
            <a:off x="2286000" y="-2018645"/>
            <a:ext cx="4572000" cy="8679299"/>
          </a:xfrm>
          <a:prstGeom prst="rect">
            <a:avLst/>
          </a:prstGeom>
        </p:spPr>
        <p:txBody>
          <a:bodyPr>
            <a:spAutoFit/>
          </a:bodyPr>
          <a:lstStyle/>
          <a:p>
            <a:r>
              <a:rPr lang="ar-IQ" dirty="0"/>
              <a:t>*  أنواع التحمل الخاص :</a:t>
            </a:r>
          </a:p>
          <a:p>
            <a:r>
              <a:rPr lang="ar-IQ" dirty="0"/>
              <a:t>أ- التحمل لفترة طويلة : وهي مطاولة تخص الأنشطة التي يستمر فيها الأداء لأكثر من (30 دقيقة) ويعتمد فيها على إنتاج الطاقة الهوائية ويصل معدل النبض فيها الى 180 ن / د  وحجم الدم المدفوع يصل الى</a:t>
            </a:r>
          </a:p>
          <a:p>
            <a:r>
              <a:rPr lang="ar-IQ" dirty="0"/>
              <a:t>(30 – 40) لتر / د  وحجم الأوكسجين في الرئتين (120 – 140) ل / د  ويشمل هذا النوع من المطاولة سباق المسافات الطويلة والمارثون .</a:t>
            </a:r>
          </a:p>
          <a:p>
            <a:r>
              <a:rPr lang="ar-IQ" dirty="0"/>
              <a:t>ب-التحمل لفترة متوسطة : ويتراوح زمن الأداء في هذا النوع من المطاولة من (2 – 8) دقيقة وتعتمد هذه المطاولة على نظام أنتاج الطاقة اللاهوائي في حالة زيادة شدة الأداء ويشمل هذا النوع من المطاولة سباق المسافات الطويلة .</a:t>
            </a:r>
          </a:p>
          <a:p>
            <a:r>
              <a:rPr lang="ar-IQ" dirty="0"/>
              <a:t>ج-التحمل لفترة قصيرة : ويشمل هذا النوع من المطاولة الأنشطة التي يتراوح زمن أدائها من (45 </a:t>
            </a:r>
            <a:r>
              <a:rPr lang="ar-IQ" dirty="0" err="1"/>
              <a:t>ثا</a:t>
            </a:r>
            <a:r>
              <a:rPr lang="ar-IQ" dirty="0"/>
              <a:t> – 2 دقيقة) وهنا تزداد معدلات الدين </a:t>
            </a:r>
            <a:r>
              <a:rPr lang="ar-IQ" dirty="0" err="1"/>
              <a:t>الاوكسجيني</a:t>
            </a:r>
            <a:r>
              <a:rPr lang="ar-IQ" dirty="0"/>
              <a:t> ويعتمد هذا النوع من المطاولة على نظام أنتاج الطاقة اللاهوائي بنسبة 80% ويشمل سباقات (400م ، 800م)</a:t>
            </a:r>
          </a:p>
          <a:p>
            <a:r>
              <a:rPr lang="ar-IQ" dirty="0"/>
              <a:t>د-التحمل الهوائي : القدرة على الاستمرار في الأداء بفاعلية دون هبوط مستوى الأداء في الرياضة التخصصية باستخدام الأوكسجين</a:t>
            </a:r>
          </a:p>
          <a:p>
            <a:r>
              <a:rPr lang="ar-IQ" dirty="0"/>
              <a:t>ه- التحمل اللاهوائي: القدرة على الاستمرار في الأداء بفاعلية دون هبوط مستوى الأداء في الرياضة التخصصية بدون استخدام الأوكسجين</a:t>
            </a:r>
          </a:p>
          <a:p>
            <a:r>
              <a:rPr lang="ar-IQ" dirty="0"/>
              <a:t>و- تحمل الاداء : (تحمل الأداء) : وتعني القدرة على الاستمرار في تكرارات المهارات الحركية بكفاءة وفاعلية لفترات طويلة دون هبوط مستوى الأداء .</a:t>
            </a:r>
          </a:p>
          <a:p>
            <a:r>
              <a:rPr lang="ar-IQ" dirty="0"/>
              <a:t>ز- تحمل السرعة : قدرة الرياضي على الاستمرار في أداء الحركات المتماثلة وغير المتماثلة وتكرارها بكفاءة لفترات طويلة وسرعات عالية دون هبوط مستوى كفاءة الأداء</a:t>
            </a:r>
          </a:p>
          <a:p>
            <a:r>
              <a:rPr lang="ar-IQ" dirty="0"/>
              <a:t>جدول يوضح ازمنة انواع التحمل حسب راي علماء التدريب </a:t>
            </a:r>
            <a:r>
              <a:rPr lang="ar-IQ" dirty="0" smtClean="0"/>
              <a:t>الرياضي</a:t>
            </a:r>
            <a:endParaRPr lang="ar-IQ" dirty="0"/>
          </a:p>
        </p:txBody>
      </p:sp>
    </p:spTree>
    <p:extLst>
      <p:ext uri="{BB962C8B-B14F-4D97-AF65-F5344CB8AC3E}">
        <p14:creationId xmlns:p14="http://schemas.microsoft.com/office/powerpoint/2010/main" val="942896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286000" y="1582341"/>
            <a:ext cx="4572000" cy="2308324"/>
          </a:xfrm>
          <a:prstGeom prst="rect">
            <a:avLst/>
          </a:prstGeom>
        </p:spPr>
        <p:txBody>
          <a:bodyPr>
            <a:spAutoFit/>
          </a:bodyPr>
          <a:lstStyle/>
          <a:p>
            <a:r>
              <a:rPr lang="ar-IQ" dirty="0"/>
              <a:t>العلماء	التحمل القصير	التحمل المتوسط	التحمل الطويل	</a:t>
            </a:r>
          </a:p>
          <a:p>
            <a:r>
              <a:rPr lang="ar-IQ" dirty="0"/>
              <a:t>هاره	45ثانية- 2دقيقة	2 دقيقة- 8 دقيقة	8 دقيقة فما فوق	</a:t>
            </a:r>
          </a:p>
          <a:p>
            <a:r>
              <a:rPr lang="ar-IQ" dirty="0"/>
              <a:t>كويل	20ثانية- 1دقيقة	1دقيقة – 8دقيقة	8 دقيقة فما فوق	</a:t>
            </a:r>
          </a:p>
          <a:p>
            <a:r>
              <a:rPr lang="ar-IQ" dirty="0" err="1"/>
              <a:t>هولمن</a:t>
            </a:r>
            <a:r>
              <a:rPr lang="ar-IQ" dirty="0"/>
              <a:t>	3دقيقة – 10دقيقة	10 دقيقة- 30 دقيقة	30دقيقة فما فوق	</a:t>
            </a:r>
          </a:p>
        </p:txBody>
      </p:sp>
    </p:spTree>
    <p:extLst>
      <p:ext uri="{BB962C8B-B14F-4D97-AF65-F5344CB8AC3E}">
        <p14:creationId xmlns:p14="http://schemas.microsoft.com/office/powerpoint/2010/main" val="2226156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286000" y="-2018645"/>
            <a:ext cx="4572000" cy="5909310"/>
          </a:xfrm>
          <a:prstGeom prst="rect">
            <a:avLst/>
          </a:prstGeom>
        </p:spPr>
        <p:txBody>
          <a:bodyPr>
            <a:spAutoFit/>
          </a:bodyPr>
          <a:lstStyle/>
          <a:p>
            <a:r>
              <a:rPr lang="ar-IQ" dirty="0"/>
              <a:t>* العوامل المؤثرة على التحمل :</a:t>
            </a:r>
          </a:p>
          <a:p>
            <a:r>
              <a:rPr lang="ar-IQ" dirty="0"/>
              <a:t>1- العوامل النفسية : ومنها قوة الإرادة والشجاعة وهذا يعتمد على الإعداد النفسي الجيد .</a:t>
            </a:r>
          </a:p>
          <a:p>
            <a:r>
              <a:rPr lang="ar-IQ" dirty="0"/>
              <a:t>2- العوامل المرتبطة بالطاقة : وهنا يتم الاعتماد على كمية الأوكسجين واحتياطي الطاقة في الجسم والسعة الهوائية واللاهوائية .</a:t>
            </a:r>
          </a:p>
          <a:p>
            <a:r>
              <a:rPr lang="ar-IQ" dirty="0"/>
              <a:t>3- العوامل الفسيولوجية : ونعني بها الأجهزة الوظيفية والعضوية الرئيسية مثل القلب والرئتين ومدى كفاءتها في أنتاج وتعويض الطاقة لدى الرياضي .</a:t>
            </a:r>
          </a:p>
          <a:p>
            <a:r>
              <a:rPr lang="ar-IQ" dirty="0"/>
              <a:t>4- العوامل المرتبطة بتوزيع الجهد والطاقة على فترة السباق : والمقصود بها إتباع مبدأ الاقتصاد في توزيع الجهد على المسافة سواء في التدريب أو المسابقات .</a:t>
            </a:r>
          </a:p>
          <a:p>
            <a:r>
              <a:rPr lang="ar-IQ" dirty="0"/>
              <a:t>تحمل السرعة*</a:t>
            </a:r>
          </a:p>
          <a:p>
            <a:r>
              <a:rPr lang="ar-IQ" dirty="0"/>
              <a:t>يعد تحمل السرعة من الصفات البدنية المركبة المهمة </a:t>
            </a:r>
            <a:r>
              <a:rPr lang="ar-IQ" dirty="0" err="1"/>
              <a:t>لاغلبية</a:t>
            </a:r>
            <a:r>
              <a:rPr lang="ar-IQ" dirty="0"/>
              <a:t> الفعاليات والالعاب الرياضية التي تتميز </a:t>
            </a:r>
            <a:r>
              <a:rPr lang="ar-IQ" dirty="0" err="1"/>
              <a:t>بالاداء</a:t>
            </a:r>
            <a:r>
              <a:rPr lang="ar-IQ" dirty="0"/>
              <a:t> المستمر والذي يتخلله اداء سريع على نحو مستمر او متكرر لفترات طويلة نسبيا، اذ تدل هذه الصفة البدنية على " قدرة الفرد على الاحتفاظ بالسرعة في ظروف العمل المستمر بتنمية مقدرة مقاومة التعب عند حمل ذو درجة عالية شدته من 75-100% من مقدرة الفرد . لذا فهي تجمع ما بين التحمل والسرعة معا</a:t>
            </a:r>
          </a:p>
        </p:txBody>
      </p:sp>
    </p:spTree>
    <p:extLst>
      <p:ext uri="{BB962C8B-B14F-4D97-AF65-F5344CB8AC3E}">
        <p14:creationId xmlns:p14="http://schemas.microsoft.com/office/powerpoint/2010/main" val="3464650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286000" y="-7697122"/>
            <a:ext cx="4572000" cy="8679299"/>
          </a:xfrm>
          <a:prstGeom prst="rect">
            <a:avLst/>
          </a:prstGeom>
        </p:spPr>
        <p:txBody>
          <a:bodyPr>
            <a:spAutoFit/>
          </a:bodyPr>
          <a:lstStyle/>
          <a:p>
            <a:r>
              <a:rPr lang="ar-IQ" dirty="0"/>
              <a:t>وهناك الكثير من الالعاب الرياضية التي تعتمد في اعداد لاعبيها بدنيا وبشكل اساسي على هذه الصفة وخاصة التي تمتاز بسرعة انتقالية عالية ومتكررة لمرات عديدة طول مدة استغراق تلك اللعبة، ومنها لعبة كرة السلة</a:t>
            </a:r>
          </a:p>
          <a:p>
            <a:r>
              <a:rPr lang="ar-IQ" dirty="0"/>
              <a:t>لذا فقد عرفها (عبد علي نصيف وقاسم حسن حسين) عن (سمكن) بانها" قابلية المحافظة على سرعة التردد الحركي في الحركات الانتقالية العالية والسرعة القصوى لمسافة معينة ، في حين عرفها (بهاء الدين سلامه) بانها "قدرة اللاعب في المحافظة على سرعته </a:t>
            </a:r>
            <a:r>
              <a:rPr lang="ar-IQ" dirty="0" err="1"/>
              <a:t>لاطول</a:t>
            </a:r>
            <a:r>
              <a:rPr lang="ar-IQ" dirty="0"/>
              <a:t> فترة زمنية ممكنة</a:t>
            </a:r>
          </a:p>
          <a:p>
            <a:r>
              <a:rPr lang="ar-IQ" dirty="0"/>
              <a:t>فهي بذلك تنمي لدى اللاعب القدرة على المحافظة على سرعة ادائه للحركات المتكررة التي تؤدي خلال اللعب</a:t>
            </a:r>
          </a:p>
          <a:p>
            <a:r>
              <a:rPr lang="ar-IQ" dirty="0"/>
              <a:t>ويذكر (شاكر محمود) ان احتياج الفعاليات لتحمل السرعة يختلف من فعالية </a:t>
            </a:r>
            <a:r>
              <a:rPr lang="ar-IQ" dirty="0" err="1"/>
              <a:t>لاخرى</a:t>
            </a:r>
            <a:r>
              <a:rPr lang="ar-IQ" dirty="0"/>
              <a:t> وفقا لخصائص الفعالية من حيث مسافتها والزمن الذي يستغرقه ادائها.</a:t>
            </a:r>
          </a:p>
          <a:p>
            <a:r>
              <a:rPr lang="ar-IQ" dirty="0" err="1"/>
              <a:t>فالالعاب</a:t>
            </a:r>
            <a:r>
              <a:rPr lang="ar-IQ" dirty="0"/>
              <a:t> الفردية الاداء فيها يختلف عن الالعاب </a:t>
            </a:r>
            <a:r>
              <a:rPr lang="ar-IQ" dirty="0" err="1"/>
              <a:t>الفرقية</a:t>
            </a:r>
            <a:r>
              <a:rPr lang="ar-IQ" dirty="0"/>
              <a:t> من حيث تكرار الحركات وزمن ومسافة الاداء ، لذا فالجهد المبذول مثلا في لعبة كرة السلة يختلف عنه في ركض 400 م وكذلك يختلف عنه في كرة القدم وكذلك في الحركات الارضية في </a:t>
            </a:r>
            <a:r>
              <a:rPr lang="ar-IQ" dirty="0" err="1"/>
              <a:t>الجمناستك</a:t>
            </a:r>
            <a:r>
              <a:rPr lang="ar-IQ" dirty="0"/>
              <a:t>، وعلى هذا الاساس فان الحاجة الى صفة تحمل السرعة تختلف من فعالية او لعبة رياضية </a:t>
            </a:r>
            <a:r>
              <a:rPr lang="ar-IQ" dirty="0" err="1"/>
              <a:t>لاخرى</a:t>
            </a:r>
            <a:endParaRPr lang="ar-IQ" dirty="0"/>
          </a:p>
          <a:p>
            <a:r>
              <a:rPr lang="ar-IQ" dirty="0"/>
              <a:t>ويشير العلماء في وصفهم لصفة تحمل السرعة بانه بالرغم من استمرار المنافسة لفترة زمنية طويلة يتحتم على اللاعب ان يكون قادرا على الاداء وعمل حركات سريعة من وقت الى اخر طول مدة استمرارية المنافسة، وهذا يكون واضحا في لعبة كرة السلة التي تحتاج لحركات سريعة ومختلفة بين فترة واخرى في خلال المباراة </a:t>
            </a:r>
          </a:p>
          <a:p>
            <a:r>
              <a:rPr lang="ar-IQ" dirty="0"/>
              <a:t>وقد قسم العلماء تحمل السرعة الى:</a:t>
            </a:r>
          </a:p>
          <a:p>
            <a:r>
              <a:rPr lang="ar-IQ" dirty="0"/>
              <a:t> 1- تحمل السرعة القصوى</a:t>
            </a:r>
          </a:p>
          <a:p>
            <a:r>
              <a:rPr lang="ar-IQ" dirty="0"/>
              <a:t>-2 تحمل السرعة الاقل من القصوى</a:t>
            </a:r>
          </a:p>
          <a:p>
            <a:r>
              <a:rPr lang="ar-IQ" dirty="0"/>
              <a:t> -3 تحمل السرعة المتوسطة  </a:t>
            </a:r>
          </a:p>
          <a:p>
            <a:r>
              <a:rPr lang="ar-IQ" dirty="0"/>
              <a:t>-4   تحمل السرعة المتغيرة</a:t>
            </a:r>
          </a:p>
        </p:txBody>
      </p:sp>
    </p:spTree>
    <p:extLst>
      <p:ext uri="{BB962C8B-B14F-4D97-AF65-F5344CB8AC3E}">
        <p14:creationId xmlns:p14="http://schemas.microsoft.com/office/powerpoint/2010/main" val="580374343"/>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956</Words>
  <Application>Microsoft Office PowerPoint</Application>
  <PresentationFormat>عرض على الشاشة (3:4)‏</PresentationFormat>
  <Paragraphs>46</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Dr.Husam</dc:creator>
  <cp:lastModifiedBy>Dr.Husam</cp:lastModifiedBy>
  <cp:revision>4</cp:revision>
  <dcterms:created xsi:type="dcterms:W3CDTF">2019-08-04T06:46:47Z</dcterms:created>
  <dcterms:modified xsi:type="dcterms:W3CDTF">2019-08-04T07:04:30Z</dcterms:modified>
</cp:coreProperties>
</file>